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7" r:id="rId2"/>
    <p:sldId id="258" r:id="rId3"/>
    <p:sldId id="256" r:id="rId4"/>
    <p:sldId id="260" r:id="rId5"/>
    <p:sldId id="262" r:id="rId6"/>
    <p:sldId id="265" r:id="rId7"/>
    <p:sldId id="259" r:id="rId8"/>
    <p:sldId id="269" r:id="rId9"/>
    <p:sldId id="266" r:id="rId10"/>
    <p:sldId id="261" r:id="rId11"/>
    <p:sldId id="267" r:id="rId12"/>
    <p:sldId id="268" r:id="rId13"/>
    <p:sldId id="263" r:id="rId14"/>
  </p:sldIdLst>
  <p:sldSz cx="9144000" cy="5143500" type="screen16x9"/>
  <p:notesSz cx="6858000" cy="9144000"/>
  <p:embeddedFontLst>
    <p:embeddedFont>
      <p:font typeface="Bookman Old Style" panose="02050604050505020204" pitchFamily="18" charset="0"/>
      <p:regular r:id="rId16"/>
      <p:bold r:id="rId17"/>
      <p:italic r:id="rId18"/>
      <p:boldItalic r:id="rId19"/>
    </p:embeddedFont>
    <p:embeddedFont>
      <p:font typeface="Trebuchet MS" panose="020B0603020202020204" pitchFamily="34" charset="0"/>
      <p:regular r:id="rId20"/>
      <p:bold r:id="rId21"/>
      <p:italic r:id="rId22"/>
      <p:boldItalic r:id="rId23"/>
    </p:embeddedFont>
    <p:embeddedFont>
      <p:font typeface="Noto Sans Symbols" pitchFamily="2" charset="0"/>
      <p:regular r:id="rId24"/>
      <p:bold r:id="rId25"/>
    </p:embeddedFon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rJ0D/MsuSXOUVxaGnMA7KvreI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205E1-8B83-452B-8570-0B3C4014EAE2}">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5C70A-538D-417A-92C0-71925D08A8B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D5A0FFB-A8A9-46A4-9661-18E49C95CCC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C8218C-A777-4940-B823-F447B7272C07}"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474" y="108"/>
      </p:cViewPr>
      <p:guideLst>
        <p:guide orient="horz" pos="1152"/>
        <p:guide pos="2880"/>
        <p:guide orient="horz" pos="3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5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06491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08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9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9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365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44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56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68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83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957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9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Department of Computer Science and Engineering</a:t>
            </a:r>
            <a:endParaRP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smtClean="0"/>
              <a:t>Department of Computer Science and Engineering</a:t>
            </a:r>
            <a:endParaRPr/>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smtClean="0"/>
              <a:t>Department of Computer Science and Engineering</a:t>
            </a:r>
            <a:endParaRP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smtClean="0"/>
              <a:t>Department of Computer Science and Engineering</a:t>
            </a:r>
            <a:endParaRP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smtClean="0"/>
              <a:t>Department of Computer Science and Engineering</a:t>
            </a:r>
            <a:endParaRP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smtClean="0"/>
              <a:t>Department of Computer Science and Engineering</a:t>
            </a:r>
            <a:endParaRP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smtClean="0"/>
              <a:t>Department of Computer Science and Engineering</a:t>
            </a:r>
            <a:endParaRP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3" name="TextBox 2"/>
          <p:cNvSpPr txBox="1"/>
          <p:nvPr/>
        </p:nvSpPr>
        <p:spPr>
          <a:xfrm>
            <a:off x="526333" y="3239550"/>
            <a:ext cx="3866912" cy="1169551"/>
          </a:xfrm>
          <a:prstGeom prst="rect">
            <a:avLst/>
          </a:prstGeom>
          <a:noFill/>
        </p:spPr>
        <p:txBody>
          <a:bodyPr wrap="square" rtlCol="0">
            <a:spAutoFit/>
          </a:bodyPr>
          <a:lstStyle/>
          <a:p>
            <a:r>
              <a:rPr lang="en-US" dirty="0">
                <a:latin typeface="Bookman Old Style" panose="02050604050505020204" pitchFamily="18" charset="0"/>
              </a:rPr>
              <a:t>Team Details </a:t>
            </a:r>
          </a:p>
          <a:p>
            <a:pPr marL="342900" indent="-342900">
              <a:buFont typeface="+mj-lt"/>
              <a:buAutoNum type="arabicPeriod"/>
            </a:pPr>
            <a:r>
              <a:rPr lang="en-US" dirty="0" err="1" smtClean="0">
                <a:latin typeface="Bookman Old Style" panose="02050604050505020204" pitchFamily="18" charset="0"/>
              </a:rPr>
              <a:t>D</a:t>
            </a:r>
            <a:r>
              <a:rPr lang="en-US" dirty="0" err="1" smtClean="0">
                <a:latin typeface="Bookman Old Style" panose="02050604050505020204" pitchFamily="18" charset="0"/>
              </a:rPr>
              <a:t>.Reshwanth</a:t>
            </a:r>
            <a:r>
              <a:rPr lang="en-US" dirty="0" smtClean="0">
                <a:latin typeface="Bookman Old Style" panose="02050604050505020204" pitchFamily="18" charset="0"/>
              </a:rPr>
              <a:t>          (20EG105516)</a:t>
            </a:r>
            <a:endParaRPr lang="en-US" dirty="0">
              <a:latin typeface="Bookman Old Style" panose="02050604050505020204" pitchFamily="18" charset="0"/>
            </a:endParaRPr>
          </a:p>
          <a:p>
            <a:pPr marL="342900" indent="-342900">
              <a:buFont typeface="+mj-lt"/>
              <a:buAutoNum type="arabicPeriod"/>
            </a:pPr>
            <a:r>
              <a:rPr lang="en-US" dirty="0" err="1" smtClean="0">
                <a:latin typeface="Bookman Old Style" panose="02050604050505020204" pitchFamily="18" charset="0"/>
              </a:rPr>
              <a:t>S.Santosh</a:t>
            </a:r>
            <a:r>
              <a:rPr lang="en-US" dirty="0" smtClean="0">
                <a:latin typeface="Bookman Old Style" panose="02050604050505020204" pitchFamily="18" charset="0"/>
              </a:rPr>
              <a:t>               (20EG105560</a:t>
            </a:r>
            <a:r>
              <a:rPr lang="en-US" dirty="0">
                <a:latin typeface="Bookman Old Style" panose="02050604050505020204" pitchFamily="18" charset="0"/>
              </a:rPr>
              <a:t>)</a:t>
            </a:r>
          </a:p>
          <a:p>
            <a:pPr marL="342900" indent="-342900">
              <a:buFont typeface="+mj-lt"/>
              <a:buAutoNum type="arabicPeriod"/>
            </a:pPr>
            <a:r>
              <a:rPr lang="en-US" dirty="0" err="1" smtClean="0">
                <a:latin typeface="Bookman Old Style" panose="02050604050505020204" pitchFamily="18" charset="0"/>
              </a:rPr>
              <a:t>M.Uday</a:t>
            </a:r>
            <a:r>
              <a:rPr lang="en-US" dirty="0" smtClean="0">
                <a:latin typeface="Bookman Old Style" panose="02050604050505020204" pitchFamily="18" charset="0"/>
              </a:rPr>
              <a:t> Kiran          (20EG105733)</a:t>
            </a:r>
            <a:endParaRPr lang="en-US" dirty="0">
              <a:latin typeface="Bookman Old Style" panose="02050604050505020204" pitchFamily="18" charset="0"/>
            </a:endParaRPr>
          </a:p>
          <a:p>
            <a:endParaRPr lang="en-US" dirty="0">
              <a:latin typeface="Bookman Old Style" panose="02050604050505020204" pitchFamily="18" charset="0"/>
            </a:endParaRPr>
          </a:p>
        </p:txBody>
      </p:sp>
      <p:sp>
        <p:nvSpPr>
          <p:cNvPr id="8" name="TextBox 7"/>
          <p:cNvSpPr txBox="1"/>
          <p:nvPr/>
        </p:nvSpPr>
        <p:spPr>
          <a:xfrm>
            <a:off x="5115140" y="3239550"/>
            <a:ext cx="4028860" cy="954107"/>
          </a:xfrm>
          <a:prstGeom prst="rect">
            <a:avLst/>
          </a:prstGeom>
          <a:noFill/>
        </p:spPr>
        <p:txBody>
          <a:bodyPr wrap="square" rtlCol="0">
            <a:spAutoFit/>
          </a:bodyPr>
          <a:lstStyle/>
          <a:p>
            <a:r>
              <a:rPr lang="en-US" dirty="0">
                <a:latin typeface="Bookman Old Style" panose="02050604050505020204" pitchFamily="18" charset="0"/>
              </a:rPr>
              <a:t>Project Supervisor </a:t>
            </a:r>
          </a:p>
          <a:p>
            <a:r>
              <a:rPr lang="en-US" dirty="0">
                <a:latin typeface="Bookman Old Style" panose="02050604050505020204" pitchFamily="18" charset="0"/>
              </a:rPr>
              <a:t>Mrs. S. </a:t>
            </a:r>
            <a:r>
              <a:rPr lang="en-US" dirty="0" err="1">
                <a:latin typeface="Bookman Old Style" panose="02050604050505020204" pitchFamily="18" charset="0"/>
              </a:rPr>
              <a:t>Bhagya</a:t>
            </a:r>
            <a:r>
              <a:rPr lang="en-US" dirty="0">
                <a:latin typeface="Bookman Old Style" panose="02050604050505020204" pitchFamily="18" charset="0"/>
              </a:rPr>
              <a:t> </a:t>
            </a:r>
            <a:r>
              <a:rPr lang="en-US" dirty="0" err="1">
                <a:latin typeface="Bookman Old Style" panose="02050604050505020204" pitchFamily="18" charset="0"/>
              </a:rPr>
              <a:t>Rekha</a:t>
            </a:r>
            <a:r>
              <a:rPr lang="en-US" dirty="0">
                <a:latin typeface="Bookman Old Style" panose="02050604050505020204" pitchFamily="18" charset="0"/>
              </a:rPr>
              <a:t> </a:t>
            </a:r>
          </a:p>
          <a:p>
            <a:r>
              <a:rPr lang="en-US" dirty="0">
                <a:latin typeface="Bookman Old Style" panose="02050604050505020204" pitchFamily="18" charset="0"/>
              </a:rPr>
              <a:t>(Assistant Professor, Department of CSE, </a:t>
            </a:r>
            <a:r>
              <a:rPr lang="en-US" dirty="0" err="1">
                <a:latin typeface="Bookman Old Style" panose="02050604050505020204" pitchFamily="18" charset="0"/>
              </a:rPr>
              <a:t>Anurag</a:t>
            </a:r>
            <a:r>
              <a:rPr lang="en-US" dirty="0">
                <a:latin typeface="Bookman Old Style" panose="02050604050505020204" pitchFamily="18" charset="0"/>
              </a:rPr>
              <a:t> University)</a:t>
            </a:r>
          </a:p>
        </p:txBody>
      </p:sp>
      <p:sp>
        <p:nvSpPr>
          <p:cNvPr id="4" name="Date Placeholder 3"/>
          <p:cNvSpPr>
            <a:spLocks noGrp="1"/>
          </p:cNvSpPr>
          <p:nvPr>
            <p:ph type="dt" idx="10"/>
          </p:nvPr>
        </p:nvSpPr>
        <p:spPr/>
        <p:txBody>
          <a:bodyPr/>
          <a:lstStyle/>
          <a:p>
            <a:endParaRPr lang="en-US"/>
          </a:p>
        </p:txBody>
      </p:sp>
      <p:sp>
        <p:nvSpPr>
          <p:cNvPr id="5" name="Footer Placeholder 4"/>
          <p:cNvSpPr>
            <a:spLocks noGrp="1"/>
          </p:cNvSpPr>
          <p:nvPr>
            <p:ph type="ftr" idx="11"/>
          </p:nvPr>
        </p:nvSpPr>
        <p:spPr/>
        <p:txBody>
          <a:bodyPr/>
          <a:lstStyle/>
          <a:p>
            <a:r>
              <a:rPr lang="en-US" smtClean="0"/>
              <a:t>Department of Computer Science and Engineering</a:t>
            </a:r>
            <a:endParaRPr lang="en-US"/>
          </a:p>
        </p:txBody>
      </p:sp>
      <p:sp>
        <p:nvSpPr>
          <p:cNvPr id="10" name="Title 1"/>
          <p:cNvSpPr>
            <a:spLocks noGrp="1"/>
          </p:cNvSpPr>
          <p:nvPr>
            <p:ph type="title"/>
          </p:nvPr>
        </p:nvSpPr>
        <p:spPr>
          <a:xfrm>
            <a:off x="457200" y="1049338"/>
            <a:ext cx="8229600" cy="573087"/>
          </a:xfrm>
        </p:spPr>
        <p:txBody>
          <a:bodyPr/>
          <a:lstStyle/>
          <a:p>
            <a:r>
              <a:rPr lang="en-US" sz="3600" dirty="0" smtClean="0">
                <a:latin typeface="Bookman Old Style" panose="02050604050505020204" pitchFamily="18" charset="0"/>
              </a:rPr>
              <a:t>Admin Dashboard Analysis</a:t>
            </a:r>
            <a:endParaRPr lang="en-US" sz="3600" dirty="0">
              <a:latin typeface="Bookman Old Style" panose="02050604050505020204" pitchFamily="18" charset="0"/>
            </a:endParaRPr>
          </a:p>
        </p:txBody>
      </p:sp>
    </p:spTree>
    <p:extLst>
      <p:ext uri="{BB962C8B-B14F-4D97-AF65-F5344CB8AC3E}">
        <p14:creationId xmlns:p14="http://schemas.microsoft.com/office/powerpoint/2010/main" val="36129307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85069" y="76200"/>
            <a:ext cx="6117431" cy="627321"/>
          </a:xfrm>
        </p:spPr>
        <p:txBody>
          <a:bodyPr/>
          <a:lstStyle/>
          <a:p>
            <a:r>
              <a:rPr lang="en-US" sz="3600" dirty="0"/>
              <a:t>Experiment Results </a:t>
            </a:r>
            <a:endParaRPr lang="en-US" sz="3600" dirty="0">
              <a:latin typeface="Bookman Old Style" panose="02050604050505020204" pitchFamily="18" charset="0"/>
            </a:endParaRPr>
          </a:p>
        </p:txBody>
      </p:sp>
      <p:sp>
        <p:nvSpPr>
          <p:cNvPr id="6" name="Date Placeholder 5"/>
          <p:cNvSpPr>
            <a:spLocks noGrp="1"/>
          </p:cNvSpPr>
          <p:nvPr>
            <p:ph type="dt" idx="10"/>
          </p:nvPr>
        </p:nvSpPr>
        <p:spPr/>
        <p:txBody>
          <a:bodyPr/>
          <a:lstStyle/>
          <a:p>
            <a:endParaRPr lang="en-US"/>
          </a:p>
        </p:txBody>
      </p:sp>
      <p:sp>
        <p:nvSpPr>
          <p:cNvPr id="7" name="Footer Placeholder 6"/>
          <p:cNvSpPr>
            <a:spLocks noGrp="1"/>
          </p:cNvSpPr>
          <p:nvPr>
            <p:ph type="ftr" idx="11"/>
          </p:nvPr>
        </p:nvSpPr>
        <p:spPr>
          <a:xfrm>
            <a:off x="3124200" y="4767264"/>
            <a:ext cx="3429000" cy="273900"/>
          </a:xfrm>
        </p:spPr>
        <p:txBody>
          <a:bodyPr/>
          <a:lstStyle/>
          <a:p>
            <a:r>
              <a:rPr lang="en-US" dirty="0" smtClean="0"/>
              <a:t>Department of Computer Science and Engineering</a:t>
            </a:r>
            <a:endParaRPr lang="en-US" dirty="0"/>
          </a:p>
        </p:txBody>
      </p:sp>
      <p:pic>
        <p:nvPicPr>
          <p:cNvPr id="8" name="Picture 7"/>
          <p:cNvPicPr>
            <a:picLocks noChangeAspect="1"/>
          </p:cNvPicPr>
          <p:nvPr/>
        </p:nvPicPr>
        <p:blipFill>
          <a:blip r:embed="rId3"/>
          <a:stretch>
            <a:fillRect/>
          </a:stretch>
        </p:blipFill>
        <p:spPr>
          <a:xfrm>
            <a:off x="635000" y="809002"/>
            <a:ext cx="4000821" cy="1778490"/>
          </a:xfrm>
          <a:prstGeom prst="rect">
            <a:avLst/>
          </a:prstGeom>
        </p:spPr>
      </p:pic>
      <p:pic>
        <p:nvPicPr>
          <p:cNvPr id="10" name="Picture 9"/>
          <p:cNvPicPr>
            <a:picLocks noChangeAspect="1"/>
          </p:cNvPicPr>
          <p:nvPr/>
        </p:nvPicPr>
        <p:blipFill>
          <a:blip r:embed="rId4"/>
          <a:stretch>
            <a:fillRect/>
          </a:stretch>
        </p:blipFill>
        <p:spPr>
          <a:xfrm>
            <a:off x="4051300" y="2642174"/>
            <a:ext cx="3995481" cy="1854153"/>
          </a:xfrm>
          <a:prstGeom prst="rect">
            <a:avLst/>
          </a:prstGeom>
        </p:spPr>
      </p:pic>
    </p:spTree>
    <p:extLst>
      <p:ext uri="{BB962C8B-B14F-4D97-AF65-F5344CB8AC3E}">
        <p14:creationId xmlns:p14="http://schemas.microsoft.com/office/powerpoint/2010/main" val="747321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2" name="Title 1"/>
          <p:cNvSpPr>
            <a:spLocks noGrp="1"/>
          </p:cNvSpPr>
          <p:nvPr>
            <p:ph type="title"/>
          </p:nvPr>
        </p:nvSpPr>
        <p:spPr>
          <a:xfrm>
            <a:off x="1226988" y="212446"/>
            <a:ext cx="6117431" cy="627321"/>
          </a:xfrm>
        </p:spPr>
        <p:txBody>
          <a:bodyPr/>
          <a:lstStyle/>
          <a:p>
            <a:r>
              <a:rPr lang="en-US" sz="3600" dirty="0" smtClean="0"/>
              <a:t>Experiment Results </a:t>
            </a:r>
            <a:endParaRPr lang="en-US" sz="3600" dirty="0"/>
          </a:p>
        </p:txBody>
      </p:sp>
      <p:pic>
        <p:nvPicPr>
          <p:cNvPr id="6" name="Picture 5"/>
          <p:cNvPicPr>
            <a:picLocks noChangeAspect="1"/>
          </p:cNvPicPr>
          <p:nvPr/>
        </p:nvPicPr>
        <p:blipFill>
          <a:blip r:embed="rId3"/>
          <a:stretch>
            <a:fillRect/>
          </a:stretch>
        </p:blipFill>
        <p:spPr>
          <a:xfrm>
            <a:off x="615950" y="1008052"/>
            <a:ext cx="3761857" cy="1798638"/>
          </a:xfrm>
          <a:prstGeom prst="rect">
            <a:avLst/>
          </a:prstGeom>
        </p:spPr>
      </p:pic>
      <p:pic>
        <p:nvPicPr>
          <p:cNvPr id="9" name="Picture 8"/>
          <p:cNvPicPr>
            <a:picLocks noChangeAspect="1"/>
          </p:cNvPicPr>
          <p:nvPr/>
        </p:nvPicPr>
        <p:blipFill>
          <a:blip r:embed="rId4"/>
          <a:stretch>
            <a:fillRect/>
          </a:stretch>
        </p:blipFill>
        <p:spPr>
          <a:xfrm>
            <a:off x="3758424" y="2899843"/>
            <a:ext cx="3834345" cy="1957907"/>
          </a:xfrm>
          <a:prstGeom prst="rect">
            <a:avLst/>
          </a:prstGeom>
        </p:spPr>
      </p:pic>
    </p:spTree>
    <p:extLst>
      <p:ext uri="{BB962C8B-B14F-4D97-AF65-F5344CB8AC3E}">
        <p14:creationId xmlns:p14="http://schemas.microsoft.com/office/powerpoint/2010/main" val="2804760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30988" y="336550"/>
            <a:ext cx="6117431" cy="627321"/>
          </a:xfrm>
        </p:spPr>
        <p:txBody>
          <a:bodyPr/>
          <a:lstStyle/>
          <a:p>
            <a:r>
              <a:rPr lang="en-US" sz="3600" dirty="0" smtClean="0"/>
              <a:t>Findings</a:t>
            </a:r>
            <a:endParaRPr lang="en-US" sz="3600" dirty="0"/>
          </a:p>
        </p:txBody>
      </p:sp>
      <p:sp>
        <p:nvSpPr>
          <p:cNvPr id="4" name="Rectangle 3"/>
          <p:cNvSpPr/>
          <p:nvPr/>
        </p:nvSpPr>
        <p:spPr>
          <a:xfrm>
            <a:off x="1130988" y="1404060"/>
            <a:ext cx="6216650" cy="2215991"/>
          </a:xfrm>
          <a:prstGeom prst="rect">
            <a:avLst/>
          </a:prstGeom>
        </p:spPr>
        <p:txBody>
          <a:bodyPr wrap="square">
            <a:spAutoFit/>
          </a:bodyPr>
          <a:lstStyle/>
          <a:p>
            <a:pPr algn="just">
              <a:lnSpc>
                <a:spcPct val="115000"/>
              </a:lnSpc>
              <a:spcAft>
                <a:spcPts val="800"/>
              </a:spcAft>
            </a:pPr>
            <a:r>
              <a:rPr lang="en-US" sz="1200" dirty="0">
                <a:latin typeface="Bookman Old Style" panose="02050604050505020204" pitchFamily="18" charset="0"/>
                <a:ea typeface="Calibri" panose="020F0502020204030204" pitchFamily="34" charset="0"/>
                <a:cs typeface="Times New Roman" panose="02020603050405020304" pitchFamily="18" charset="0"/>
              </a:rPr>
              <a:t>Creating a robust and efficient admin dashboard is crucial for managing and monitoring various aspects of a system or organization. In conclusion, the admin dashboard serves as a centralized hub, providing real-time insights, facilitating data-driven decision-making, and enhancing overall operational efficiency. By incorporating user-friendly interfaces, customizable features, and comprehensive analytics, the admin dashboard empowers administrators to streamline workflows, identify trends, and address issues proactively. As technology continues to evolve, investing in the development and optimization of an admin dashboard remains paramount for staying competitive and ensuring organizational success in today's dynamic landscape.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965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2" name="Title 1"/>
          <p:cNvSpPr>
            <a:spLocks noGrp="1"/>
          </p:cNvSpPr>
          <p:nvPr>
            <p:ph type="title"/>
          </p:nvPr>
        </p:nvSpPr>
        <p:spPr>
          <a:xfrm>
            <a:off x="1111250" y="160162"/>
            <a:ext cx="6117431" cy="636784"/>
          </a:xfrm>
        </p:spPr>
        <p:txBody>
          <a:bodyPr/>
          <a:lstStyle/>
          <a:p>
            <a:r>
              <a:rPr lang="en-US" sz="3600" dirty="0" smtClean="0">
                <a:latin typeface="Bookman Old Style" panose="02050604050505020204" pitchFamily="18" charset="0"/>
              </a:rPr>
              <a:t>Justification </a:t>
            </a:r>
            <a:endParaRPr lang="en-US" sz="3600" dirty="0">
              <a:latin typeface="Bookman Old Style" panose="02050604050505020204" pitchFamily="18" charset="0"/>
            </a:endParaRPr>
          </a:p>
        </p:txBody>
      </p:sp>
      <p:sp>
        <p:nvSpPr>
          <p:cNvPr id="3" name="Date Placeholder 2"/>
          <p:cNvSpPr>
            <a:spLocks noGrp="1"/>
          </p:cNvSpPr>
          <p:nvPr>
            <p:ph type="dt" idx="10"/>
          </p:nvPr>
        </p:nvSpPr>
        <p:spPr/>
        <p:txBody>
          <a:bodyPr/>
          <a:lstStyle/>
          <a:p>
            <a:endParaRPr lang="en-US" dirty="0"/>
          </a:p>
        </p:txBody>
      </p:sp>
      <p:sp>
        <p:nvSpPr>
          <p:cNvPr id="4" name="Footer Placeholder 3"/>
          <p:cNvSpPr>
            <a:spLocks noGrp="1"/>
          </p:cNvSpPr>
          <p:nvPr>
            <p:ph type="ftr" idx="11"/>
          </p:nvPr>
        </p:nvSpPr>
        <p:spPr/>
        <p:txBody>
          <a:bodyPr/>
          <a:lstStyle/>
          <a:p>
            <a:r>
              <a:rPr lang="en-US" smtClean="0"/>
              <a:t>Department of Computer Science and Engineering</a:t>
            </a:r>
            <a:endParaRPr lang="en-US"/>
          </a:p>
        </p:txBody>
      </p:sp>
      <p:sp>
        <p:nvSpPr>
          <p:cNvPr id="6" name="Rectangle 5"/>
          <p:cNvSpPr/>
          <p:nvPr/>
        </p:nvSpPr>
        <p:spPr>
          <a:xfrm>
            <a:off x="622300" y="1076346"/>
            <a:ext cx="7658100" cy="3231654"/>
          </a:xfrm>
          <a:prstGeom prst="rect">
            <a:avLst/>
          </a:prstGeom>
        </p:spPr>
        <p:txBody>
          <a:bodyPr wrap="square">
            <a:spAutoFit/>
          </a:bodyPr>
          <a:lstStyle/>
          <a:p>
            <a:r>
              <a:rPr lang="en-GB" sz="1200" b="1" dirty="0"/>
              <a:t>Admin dashboard analysis offers essential benefits for organizational management:</a:t>
            </a:r>
          </a:p>
          <a:p>
            <a:endParaRPr lang="en-GB" sz="1200" dirty="0"/>
          </a:p>
          <a:p>
            <a:r>
              <a:rPr lang="en-GB" sz="1200" b="1" dirty="0"/>
              <a:t>Real-time Insights: </a:t>
            </a:r>
            <a:r>
              <a:rPr lang="en-GB" sz="1200" dirty="0"/>
              <a:t>Provides immediate access to crucial data for monitoring operations and identifying trends</a:t>
            </a:r>
            <a:r>
              <a:rPr lang="en-GB" sz="1200" dirty="0" smtClean="0"/>
              <a:t>.</a:t>
            </a:r>
            <a:endParaRPr lang="en-GB" sz="1200" dirty="0"/>
          </a:p>
          <a:p>
            <a:r>
              <a:rPr lang="en-GB" sz="1200" b="1" dirty="0"/>
              <a:t>Informed Decision Making</a:t>
            </a:r>
            <a:r>
              <a:rPr lang="en-GB" sz="1200" dirty="0"/>
              <a:t>: Enables administrators to base decisions on factual evidence and trends, enhancing accuracy and outcomes</a:t>
            </a:r>
            <a:r>
              <a:rPr lang="en-GB" sz="1200" dirty="0" smtClean="0"/>
              <a:t>.</a:t>
            </a:r>
            <a:endParaRPr lang="en-GB" sz="1200" dirty="0"/>
          </a:p>
          <a:p>
            <a:r>
              <a:rPr lang="en-GB" sz="1200" b="1" dirty="0"/>
              <a:t>Performance Evaluation: </a:t>
            </a:r>
            <a:r>
              <a:rPr lang="en-GB" sz="1200" dirty="0"/>
              <a:t>Tracks progress towards goals, allowing for timely adjustments to strategies and resource allocations</a:t>
            </a:r>
            <a:r>
              <a:rPr lang="en-GB" sz="1200" dirty="0" smtClean="0"/>
              <a:t>.</a:t>
            </a:r>
            <a:endParaRPr lang="en-GB" sz="1200" dirty="0"/>
          </a:p>
          <a:p>
            <a:r>
              <a:rPr lang="en-GB" sz="1200" b="1" dirty="0"/>
              <a:t>Resource Optimization</a:t>
            </a:r>
            <a:r>
              <a:rPr lang="en-GB" sz="1200" dirty="0"/>
              <a:t>: Identifies opportunities to enhance productivity and reduce costs through efficient resource allocation</a:t>
            </a:r>
            <a:r>
              <a:rPr lang="en-GB" sz="1200" dirty="0" smtClean="0"/>
              <a:t>.</a:t>
            </a:r>
            <a:endParaRPr lang="en-GB" sz="1200" dirty="0"/>
          </a:p>
          <a:p>
            <a:r>
              <a:rPr lang="en-GB" sz="1200" b="1" dirty="0"/>
              <a:t>Transparency and Accountability: </a:t>
            </a:r>
            <a:r>
              <a:rPr lang="en-GB" sz="1200" dirty="0"/>
              <a:t>Promotes a culture of transparency and fosters accountability among stakeholders by providing access to relevant performance metrics</a:t>
            </a:r>
            <a:r>
              <a:rPr lang="en-GB" sz="1200" dirty="0" smtClean="0"/>
              <a:t>.</a:t>
            </a:r>
            <a:endParaRPr lang="en-GB" sz="1200" dirty="0"/>
          </a:p>
          <a:p>
            <a:r>
              <a:rPr lang="en-GB" sz="1200" b="1" dirty="0"/>
              <a:t>Risk Management: </a:t>
            </a:r>
            <a:r>
              <a:rPr lang="en-GB" sz="1200" dirty="0"/>
              <a:t>Proactively identifies potential risks and opportunities for growth or improvement, allowing for timely mitigation actions</a:t>
            </a:r>
            <a:r>
              <a:rPr lang="en-GB" sz="1200" dirty="0" smtClean="0"/>
              <a:t>.</a:t>
            </a:r>
          </a:p>
          <a:p>
            <a:endParaRPr lang="en-GB" sz="1200" dirty="0"/>
          </a:p>
          <a:p>
            <a:r>
              <a:rPr lang="en-GB" sz="1200" dirty="0"/>
              <a:t>In essence, admin dashboard analysis facilitates informed decision-making, enhances operational efficiency, and mitigates risks, contributing to organizational success.</a:t>
            </a:r>
            <a:endParaRPr lang="en-IN" sz="1200" dirty="0"/>
          </a:p>
        </p:txBody>
      </p:sp>
    </p:spTree>
    <p:extLst>
      <p:ext uri="{BB962C8B-B14F-4D97-AF65-F5344CB8AC3E}">
        <p14:creationId xmlns:p14="http://schemas.microsoft.com/office/powerpoint/2010/main" val="190410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332135" y="285486"/>
            <a:ext cx="6117431" cy="627321"/>
          </a:xfrm>
        </p:spPr>
        <p:txBody>
          <a:bodyPr/>
          <a:lstStyle/>
          <a:p>
            <a:r>
              <a:rPr lang="en-US" sz="3600" dirty="0" smtClean="0">
                <a:latin typeface="Bookman Old Style" panose="02050604050505020204" pitchFamily="18" charset="0"/>
              </a:rPr>
              <a:t>Introduction</a:t>
            </a:r>
            <a:endParaRPr lang="en-US" sz="3600" dirty="0">
              <a:latin typeface="Bookman Old Style" panose="02050604050505020204" pitchFamily="18" charset="0"/>
            </a:endParaRPr>
          </a:p>
        </p:txBody>
      </p:sp>
      <p:sp>
        <p:nvSpPr>
          <p:cNvPr id="5" name="TextBox 4"/>
          <p:cNvSpPr txBox="1"/>
          <p:nvPr/>
        </p:nvSpPr>
        <p:spPr>
          <a:xfrm>
            <a:off x="706345" y="797964"/>
            <a:ext cx="7731310" cy="4585871"/>
          </a:xfrm>
          <a:prstGeom prst="rect">
            <a:avLst/>
          </a:prstGeom>
          <a:noFill/>
        </p:spPr>
        <p:txBody>
          <a:bodyPr wrap="square" rtlCol="0">
            <a:spAutoFit/>
          </a:bodyPr>
          <a:lstStyle/>
          <a:p>
            <a:pPr algn="just"/>
            <a:r>
              <a:rPr lang="en-GB" sz="1200" dirty="0">
                <a:latin typeface="Bookman Old Style" panose="02050604050505020204" pitchFamily="18" charset="0"/>
              </a:rPr>
              <a:t>Admin dashboards offer a quick snapshot of key metrics and performance indicators. Utilizing data visualizations and real-time updates, decision-makers gain actionable insights. Customization and data integration provide a comprehensive view, while interactivity enhances decision support. Crucially, robust security measures safeguard sensitive information on these dashboards.</a:t>
            </a:r>
          </a:p>
          <a:p>
            <a:pPr algn="just"/>
            <a:r>
              <a:rPr lang="en-GB" sz="1200" b="1" dirty="0">
                <a:latin typeface="Bookman Old Style" panose="02050604050505020204" pitchFamily="18" charset="0"/>
              </a:rPr>
              <a:t>Purpose</a:t>
            </a:r>
            <a:r>
              <a:rPr lang="en-GB" sz="1200" b="1" dirty="0"/>
              <a:t>:</a:t>
            </a:r>
            <a:endParaRPr lang="en-GB" sz="1200" dirty="0"/>
          </a:p>
          <a:p>
            <a:pPr lvl="1" algn="just"/>
            <a:r>
              <a:rPr lang="en-GB" sz="1200" dirty="0">
                <a:latin typeface="Bookman Old Style" panose="02050604050505020204" pitchFamily="18" charset="0"/>
              </a:rPr>
              <a:t>Central hub for monitoring and managing organizational operations.</a:t>
            </a:r>
          </a:p>
          <a:p>
            <a:pPr algn="just"/>
            <a:r>
              <a:rPr lang="en-GB" sz="1200" b="1" dirty="0">
                <a:latin typeface="Bookman Old Style" panose="02050604050505020204" pitchFamily="18" charset="0"/>
              </a:rPr>
              <a:t>Data Visualization:</a:t>
            </a:r>
            <a:endParaRPr lang="en-GB" sz="1200" dirty="0">
              <a:latin typeface="Bookman Old Style" panose="02050604050505020204" pitchFamily="18" charset="0"/>
            </a:endParaRPr>
          </a:p>
          <a:p>
            <a:pPr lvl="1" algn="just"/>
            <a:r>
              <a:rPr lang="en-GB" sz="1200" dirty="0">
                <a:latin typeface="Bookman Old Style" panose="02050604050505020204" pitchFamily="18" charset="0"/>
              </a:rPr>
              <a:t>Visual representation of key metrics using charts and graphs.</a:t>
            </a:r>
          </a:p>
          <a:p>
            <a:pPr algn="just"/>
            <a:r>
              <a:rPr lang="en-GB" sz="1200" b="1" dirty="0">
                <a:latin typeface="Bookman Old Style" panose="02050604050505020204" pitchFamily="18" charset="0"/>
              </a:rPr>
              <a:t>KPIs:</a:t>
            </a:r>
            <a:endParaRPr lang="en-GB" sz="1200" dirty="0">
              <a:latin typeface="Bookman Old Style" panose="02050604050505020204" pitchFamily="18" charset="0"/>
            </a:endParaRPr>
          </a:p>
          <a:p>
            <a:pPr lvl="1" algn="just"/>
            <a:r>
              <a:rPr lang="en-GB" sz="1200" dirty="0">
                <a:latin typeface="Bookman Old Style" panose="02050604050505020204" pitchFamily="18" charset="0"/>
              </a:rPr>
              <a:t>Focus on Key Performance Indicators for quick assessment.</a:t>
            </a:r>
          </a:p>
          <a:p>
            <a:pPr algn="just"/>
            <a:r>
              <a:rPr lang="en-GB" sz="1200" b="1" dirty="0">
                <a:latin typeface="Bookman Old Style" panose="02050604050505020204" pitchFamily="18" charset="0"/>
              </a:rPr>
              <a:t>Real-time Monitoring:</a:t>
            </a:r>
            <a:endParaRPr lang="en-GB" sz="1200" dirty="0">
              <a:latin typeface="Bookman Old Style" panose="02050604050505020204" pitchFamily="18" charset="0"/>
            </a:endParaRPr>
          </a:p>
          <a:p>
            <a:pPr lvl="1" algn="just"/>
            <a:r>
              <a:rPr lang="en-GB" sz="1200" dirty="0">
                <a:latin typeface="Bookman Old Style" panose="02050604050505020204" pitchFamily="18" charset="0"/>
              </a:rPr>
              <a:t>Provides real-time updates for proactive decision-making.</a:t>
            </a:r>
          </a:p>
          <a:p>
            <a:pPr algn="just"/>
            <a:r>
              <a:rPr lang="en-GB" sz="1200" b="1" dirty="0">
                <a:latin typeface="Bookman Old Style" panose="02050604050505020204" pitchFamily="18" charset="0"/>
              </a:rPr>
              <a:t>Customization:</a:t>
            </a:r>
            <a:endParaRPr lang="en-GB" sz="1200" dirty="0">
              <a:latin typeface="Bookman Old Style" panose="02050604050505020204" pitchFamily="18" charset="0"/>
            </a:endParaRPr>
          </a:p>
          <a:p>
            <a:pPr lvl="1" algn="just"/>
            <a:r>
              <a:rPr lang="en-GB" sz="1200" dirty="0">
                <a:latin typeface="Bookman Old Style" panose="02050604050505020204" pitchFamily="18" charset="0"/>
              </a:rPr>
              <a:t>Customizable dashboards to meet user-specific needs.</a:t>
            </a:r>
          </a:p>
          <a:p>
            <a:pPr algn="just"/>
            <a:r>
              <a:rPr lang="en-GB" sz="1200" b="1" dirty="0">
                <a:latin typeface="Bookman Old Style" panose="02050604050505020204" pitchFamily="18" charset="0"/>
              </a:rPr>
              <a:t>Interactivity:</a:t>
            </a:r>
            <a:endParaRPr lang="en-GB" sz="1200" dirty="0">
              <a:latin typeface="Bookman Old Style" panose="02050604050505020204" pitchFamily="18" charset="0"/>
            </a:endParaRPr>
          </a:p>
          <a:p>
            <a:pPr lvl="1" algn="just"/>
            <a:r>
              <a:rPr lang="en-GB" sz="1200" dirty="0">
                <a:latin typeface="Bookman Old Style" panose="02050604050505020204" pitchFamily="18" charset="0"/>
              </a:rPr>
              <a:t>Interactive features for detailed data exploration.</a:t>
            </a:r>
          </a:p>
          <a:p>
            <a:pPr algn="just"/>
            <a:r>
              <a:rPr lang="en-GB" sz="1200" b="1" dirty="0">
                <a:latin typeface="Bookman Old Style" panose="02050604050505020204" pitchFamily="18" charset="0"/>
              </a:rPr>
              <a:t>Data Integration:</a:t>
            </a:r>
            <a:endParaRPr lang="en-GB" sz="1200" dirty="0">
              <a:latin typeface="Bookman Old Style" panose="02050604050505020204" pitchFamily="18" charset="0"/>
            </a:endParaRPr>
          </a:p>
          <a:p>
            <a:pPr lvl="1" algn="just"/>
            <a:r>
              <a:rPr lang="en-GB" sz="1200" dirty="0">
                <a:latin typeface="Bookman Old Style" panose="02050604050505020204" pitchFamily="18" charset="0"/>
              </a:rPr>
              <a:t>Aggregates data from various sources for a comprehensive view.</a:t>
            </a:r>
          </a:p>
          <a:p>
            <a:pPr algn="just"/>
            <a:r>
              <a:rPr lang="en-GB" sz="1200" b="1" dirty="0">
                <a:latin typeface="Bookman Old Style" panose="02050604050505020204" pitchFamily="18" charset="0"/>
              </a:rPr>
              <a:t>Decision Support:</a:t>
            </a:r>
            <a:endParaRPr lang="en-GB" sz="1200" dirty="0">
              <a:latin typeface="Bookman Old Style" panose="02050604050505020204" pitchFamily="18" charset="0"/>
            </a:endParaRPr>
          </a:p>
          <a:p>
            <a:pPr lvl="1" algn="just"/>
            <a:r>
              <a:rPr lang="en-GB" sz="1200" dirty="0">
                <a:latin typeface="Bookman Old Style" panose="02050604050505020204" pitchFamily="18" charset="0"/>
              </a:rPr>
              <a:t>Offers actionable insights for informed decision-making.</a:t>
            </a:r>
          </a:p>
          <a:p>
            <a:pPr algn="just"/>
            <a:r>
              <a:rPr lang="en-GB" sz="1200" b="1" dirty="0">
                <a:latin typeface="Bookman Old Style" panose="02050604050505020204" pitchFamily="18" charset="0"/>
              </a:rPr>
              <a:t>Security:</a:t>
            </a:r>
            <a:endParaRPr lang="en-GB" sz="1200" dirty="0">
              <a:latin typeface="Bookman Old Style" panose="02050604050505020204" pitchFamily="18" charset="0"/>
            </a:endParaRPr>
          </a:p>
          <a:p>
            <a:pPr lvl="1" algn="just"/>
            <a:r>
              <a:rPr lang="en-GB" sz="1200" dirty="0">
                <a:latin typeface="Bookman Old Style" panose="02050604050505020204" pitchFamily="18" charset="0"/>
              </a:rPr>
              <a:t>Robust security measures to protect sensitive information.</a:t>
            </a:r>
          </a:p>
          <a:p>
            <a:endParaRPr lang="en-US" b="1" dirty="0" smtClean="0">
              <a:latin typeface="Bookman Old Style" panose="02050604050505020204" pitchFamily="18" charset="0"/>
            </a:endParaRPr>
          </a:p>
          <a:p>
            <a:endParaRPr lang="en-US" b="1" dirty="0">
              <a:latin typeface="Bookman Old Style" panose="02050604050505020204" pitchFamily="18" charset="0"/>
            </a:endParaRPr>
          </a:p>
        </p:txBody>
      </p:sp>
      <p:sp>
        <p:nvSpPr>
          <p:cNvPr id="3" name="Date Placeholder 2"/>
          <p:cNvSpPr>
            <a:spLocks noGrp="1"/>
          </p:cNvSpPr>
          <p:nvPr>
            <p:ph type="dt" idx="10"/>
          </p:nvPr>
        </p:nvSpPr>
        <p:spPr>
          <a:xfrm>
            <a:off x="457200" y="4784911"/>
            <a:ext cx="2133600" cy="273900"/>
          </a:xfrm>
        </p:spPr>
        <p:txBody>
          <a:bodyPr/>
          <a:lstStyle/>
          <a:p>
            <a:endParaRPr lang="en-US" dirty="0"/>
          </a:p>
        </p:txBody>
      </p:sp>
      <p:sp>
        <p:nvSpPr>
          <p:cNvPr id="4" name="Footer Placeholder 3"/>
          <p:cNvSpPr>
            <a:spLocks noGrp="1"/>
          </p:cNvSpPr>
          <p:nvPr>
            <p:ph type="ftr" idx="11"/>
          </p:nvPr>
        </p:nvSpPr>
        <p:spPr>
          <a:xfrm>
            <a:off x="2999628" y="4784911"/>
            <a:ext cx="3429000" cy="273900"/>
          </a:xfrm>
        </p:spPr>
        <p:txBody>
          <a:bodyPr/>
          <a:lstStyle/>
          <a:p>
            <a:r>
              <a:rPr lang="en-US" dirty="0" smtClean="0"/>
              <a:t>Department of Computer Science and Engineering</a:t>
            </a:r>
            <a:endParaRPr lang="en-US" dirty="0"/>
          </a:p>
        </p:txBody>
      </p:sp>
    </p:spTree>
    <p:extLst>
      <p:ext uri="{BB962C8B-B14F-4D97-AF65-F5344CB8AC3E}">
        <p14:creationId xmlns:p14="http://schemas.microsoft.com/office/powerpoint/2010/main" val="4211881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3</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448305" y="592838"/>
            <a:ext cx="6117431" cy="627321"/>
          </a:xfrm>
        </p:spPr>
        <p:txBody>
          <a:bodyPr/>
          <a:lstStyle/>
          <a:p>
            <a:r>
              <a:rPr lang="en-US" sz="3600" dirty="0" smtClean="0">
                <a:latin typeface="Bookman Old Style" panose="02050604050505020204" pitchFamily="18" charset="0"/>
              </a:rPr>
              <a:t>Problem Statement</a:t>
            </a:r>
            <a:endParaRPr lang="en-US" sz="3600" dirty="0">
              <a:latin typeface="Bookman Old Style" panose="02050604050505020204" pitchFamily="18" charset="0"/>
            </a:endParaRPr>
          </a:p>
        </p:txBody>
      </p:sp>
      <p:sp>
        <p:nvSpPr>
          <p:cNvPr id="14" name="TextBox 13"/>
          <p:cNvSpPr txBox="1"/>
          <p:nvPr/>
        </p:nvSpPr>
        <p:spPr>
          <a:xfrm>
            <a:off x="505326" y="1364866"/>
            <a:ext cx="8133348" cy="2954655"/>
          </a:xfrm>
          <a:prstGeom prst="rect">
            <a:avLst/>
          </a:prstGeom>
          <a:noFill/>
        </p:spPr>
        <p:txBody>
          <a:bodyPr wrap="square" rtlCol="0">
            <a:spAutoFit/>
          </a:bodyPr>
          <a:lstStyle/>
          <a:p>
            <a:pPr algn="just"/>
            <a:r>
              <a:rPr lang="en-GB" dirty="0">
                <a:latin typeface="Bookman Old Style" panose="02050604050505020204" pitchFamily="18" charset="0"/>
                <a:ea typeface="Calibri" panose="020F0502020204030204" pitchFamily="34" charset="0"/>
                <a:cs typeface="Times New Roman" panose="02020603050405020304" pitchFamily="18" charset="0"/>
              </a:rPr>
              <a:t>The current organizational setup faces challenges due to the absence of an efficient Admin Dashboard, leading to issues like data overload, inefficient user management, limited analytics, and poor system monitoring. These challenges impact compliance, security, customization, and integration. Addressing these issues is crucial for enhancing operational efficiency, enabling better decision-making, and ensuring a secure organizational environment. Implementing a comprehensive Admin Dashboard is essential for streamlined management and monitoring, providing actionable insights to administrators. </a:t>
            </a:r>
            <a:endParaRPr lang="en-US" dirty="0">
              <a:latin typeface="Bookman Old Style" panose="02050604050505020204" pitchFamily="18" charset="0"/>
              <a:cs typeface="Times New Roman" panose="02020603050405020304" pitchFamily="18" charset="0"/>
            </a:endParaRPr>
          </a:p>
          <a:p>
            <a:pPr algn="just"/>
            <a:r>
              <a:rPr lang="en-US" b="1" dirty="0">
                <a:latin typeface="Bookman Old Style" panose="02050604050505020204" pitchFamily="18" charset="0"/>
              </a:rPr>
              <a:t>Disadvantages</a:t>
            </a:r>
            <a:r>
              <a:rPr lang="en-US" sz="1200" b="1" dirty="0">
                <a:latin typeface="Bookman Old Style" panose="02050604050505020204" pitchFamily="18" charset="0"/>
              </a:rPr>
              <a:t>:</a:t>
            </a:r>
          </a:p>
          <a:p>
            <a:pPr algn="just"/>
            <a:endParaRPr lang="en-US" sz="1200" b="1" dirty="0">
              <a:latin typeface="Bookman Old Style" panose="02050604050505020204" pitchFamily="18" charset="0"/>
            </a:endParaRPr>
          </a:p>
          <a:p>
            <a:pPr marL="285750" indent="-285750" algn="just">
              <a:buFont typeface="Arial" panose="020B0604020202020204" pitchFamily="34" charset="0"/>
              <a:buChar char="•"/>
            </a:pPr>
            <a:r>
              <a:rPr lang="en-GB" sz="1200" b="1" dirty="0">
                <a:latin typeface="Bookman Old Style" panose="02050604050505020204" pitchFamily="18" charset="0"/>
              </a:rPr>
              <a:t>Overreliance on Metrics: </a:t>
            </a:r>
            <a:r>
              <a:rPr lang="en-GB" sz="1200" dirty="0">
                <a:latin typeface="Bookman Old Style" panose="02050604050505020204" pitchFamily="18" charset="0"/>
              </a:rPr>
              <a:t>Narrow focus, neglecting contextual factors; decisions may lack nuance.</a:t>
            </a:r>
          </a:p>
          <a:p>
            <a:pPr marL="285750" indent="-285750" algn="just">
              <a:buFont typeface="Arial" panose="020B0604020202020204" pitchFamily="34" charset="0"/>
              <a:buChar char="•"/>
            </a:pPr>
            <a:r>
              <a:rPr lang="en-GB" sz="1200" b="1" dirty="0">
                <a:latin typeface="Bookman Old Style" panose="02050604050505020204" pitchFamily="18" charset="0"/>
              </a:rPr>
              <a:t>Data Overload: </a:t>
            </a:r>
            <a:r>
              <a:rPr lang="en-GB" sz="1200" dirty="0">
                <a:latin typeface="Bookman Old Style" panose="02050604050505020204" pitchFamily="18" charset="0"/>
              </a:rPr>
              <a:t>Excessive metrics overwhelm users, causing confusion and decision paralysis.</a:t>
            </a:r>
          </a:p>
          <a:p>
            <a:pPr marL="285750" indent="-285750" algn="just">
              <a:buFont typeface="Arial" panose="020B0604020202020204" pitchFamily="34" charset="0"/>
              <a:buChar char="•"/>
            </a:pPr>
            <a:r>
              <a:rPr lang="en-GB" sz="1200" b="1" dirty="0">
                <a:latin typeface="Bookman Old Style" panose="02050604050505020204" pitchFamily="18" charset="0"/>
              </a:rPr>
              <a:t>Security Concerns</a:t>
            </a:r>
            <a:r>
              <a:rPr lang="en-GB" sz="1200" dirty="0">
                <a:latin typeface="Bookman Old Style" panose="02050604050505020204" pitchFamily="18" charset="0"/>
              </a:rPr>
              <a:t>: Displaying sensitive data poses risks, potentially leading to breaches and consequences.</a:t>
            </a:r>
            <a:endParaRPr lang="en-US" sz="1200" dirty="0">
              <a:latin typeface="Bookman Old Style" panose="02050604050505020204" pitchFamily="18" charset="0"/>
            </a:endParaRPr>
          </a:p>
        </p:txBody>
      </p:sp>
      <p:sp>
        <p:nvSpPr>
          <p:cNvPr id="9" name="Date Placeholder 8"/>
          <p:cNvSpPr>
            <a:spLocks noGrp="1"/>
          </p:cNvSpPr>
          <p:nvPr>
            <p:ph type="dt" idx="10"/>
          </p:nvPr>
        </p:nvSpPr>
        <p:spPr/>
        <p:txBody>
          <a:bodyPr/>
          <a:lstStyle/>
          <a:p>
            <a:endParaRPr lang="en-US"/>
          </a:p>
        </p:txBody>
      </p:sp>
      <p:sp>
        <p:nvSpPr>
          <p:cNvPr id="10" name="Footer Placeholder 9"/>
          <p:cNvSpPr>
            <a:spLocks noGrp="1"/>
          </p:cNvSpPr>
          <p:nvPr>
            <p:ph type="ftr" idx="11"/>
          </p:nvPr>
        </p:nvSpPr>
        <p:spPr/>
        <p:txBody>
          <a:bodyPr/>
          <a:lstStyle/>
          <a:p>
            <a:r>
              <a:rPr lang="en-US" smtClean="0"/>
              <a:t>Department of Computer Science and Engineering</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389828" y="385069"/>
            <a:ext cx="6117431" cy="627321"/>
          </a:xfrm>
        </p:spPr>
        <p:txBody>
          <a:bodyPr/>
          <a:lstStyle/>
          <a:p>
            <a:r>
              <a:rPr lang="en-US" sz="3600" dirty="0" smtClean="0">
                <a:latin typeface="Bookman Old Style" panose="02050604050505020204" pitchFamily="18" charset="0"/>
              </a:rPr>
              <a:t>Proposed Method</a:t>
            </a:r>
            <a:endParaRPr lang="en-US" sz="3600" dirty="0">
              <a:latin typeface="Bookman Old Style" panose="02050604050505020204" pitchFamily="18" charset="0"/>
            </a:endParaRP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smtClean="0"/>
              <a:t>Department of Computer Science and Engineering</a:t>
            </a:r>
            <a:endParaRPr lang="en-US"/>
          </a:p>
        </p:txBody>
      </p:sp>
      <p:sp>
        <p:nvSpPr>
          <p:cNvPr id="5" name="Rectangle 4"/>
          <p:cNvSpPr/>
          <p:nvPr/>
        </p:nvSpPr>
        <p:spPr>
          <a:xfrm>
            <a:off x="495014" y="1012390"/>
            <a:ext cx="8153972" cy="3754874"/>
          </a:xfrm>
          <a:prstGeom prst="rect">
            <a:avLst/>
          </a:prstGeom>
        </p:spPr>
        <p:txBody>
          <a:bodyPr wrap="square">
            <a:spAutoFit/>
          </a:bodyPr>
          <a:lstStyle/>
          <a:p>
            <a:pPr algn="just"/>
            <a:r>
              <a:rPr lang="en-GB" dirty="0">
                <a:solidFill>
                  <a:schemeClr val="tx1"/>
                </a:solidFill>
                <a:latin typeface="Bookman Old Style" panose="02050604050505020204" pitchFamily="18" charset="0"/>
              </a:rPr>
              <a:t>The proposed Admin Dashboard Analysis method is a systematic and data-driven approach to optimize system performance. It initiates with comprehensive data collection from diverse sources like website analytics, user interactions, and sales records. Key Performance Indicators (KPIs) are meticulously identified, aligning with specific business goals to measure success. A user-friendly dashboard is designed to visualize and consolidate real-time data, promoting quick and informed decision-making.</a:t>
            </a:r>
          </a:p>
          <a:p>
            <a:pPr algn="just"/>
            <a:endParaRPr lang="en-GB" dirty="0">
              <a:solidFill>
                <a:schemeClr val="tx1"/>
              </a:solidFill>
              <a:latin typeface="Bookman Old Style" panose="02050604050505020204" pitchFamily="18" charset="0"/>
            </a:endParaRPr>
          </a:p>
          <a:p>
            <a:pPr algn="just"/>
            <a:r>
              <a:rPr lang="en-GB" dirty="0">
                <a:solidFill>
                  <a:schemeClr val="tx1"/>
                </a:solidFill>
                <a:latin typeface="Bookman Old Style" panose="02050604050505020204" pitchFamily="18" charset="0"/>
              </a:rPr>
              <a:t>The method incorporates user segmentation, allowing for a detailed analysis of different user groups and their interactions. Predictive analytics models are integrated, enabling administrators to forecast trends and potential issues. Customizable reporting ensures flexibility, empowering administrators to focus on specific metrics critical to their objectives.</a:t>
            </a:r>
          </a:p>
          <a:p>
            <a:pPr algn="just"/>
            <a:endParaRPr lang="en-GB" dirty="0">
              <a:solidFill>
                <a:schemeClr val="tx1"/>
              </a:solidFill>
              <a:latin typeface="Bookman Old Style" panose="02050604050505020204" pitchFamily="18" charset="0"/>
            </a:endParaRPr>
          </a:p>
          <a:p>
            <a:pPr algn="just"/>
            <a:r>
              <a:rPr lang="en-GB" dirty="0">
                <a:solidFill>
                  <a:schemeClr val="tx1"/>
                </a:solidFill>
                <a:latin typeface="Bookman Old Style" panose="02050604050505020204" pitchFamily="18" charset="0"/>
              </a:rPr>
              <a:t>This dynamic method not only empowers administrators with actionable insights but also creates a feedback loop for sustained refinement, ensuring the Admin Dashboard remains a powerful and adaptable tool for monitoring, </a:t>
            </a:r>
            <a:r>
              <a:rPr lang="en-GB" dirty="0" err="1">
                <a:solidFill>
                  <a:schemeClr val="tx1"/>
                </a:solidFill>
                <a:latin typeface="Bookman Old Style" panose="02050604050505020204" pitchFamily="18" charset="0"/>
              </a:rPr>
              <a:t>analyzing</a:t>
            </a:r>
            <a:r>
              <a:rPr lang="en-GB" dirty="0">
                <a:solidFill>
                  <a:schemeClr val="tx1"/>
                </a:solidFill>
                <a:latin typeface="Bookman Old Style" panose="02050604050505020204" pitchFamily="18" charset="0"/>
              </a:rPr>
              <a:t>, and enhancing system performance.</a:t>
            </a:r>
            <a:endParaRPr lang="en-IN"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13378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502959" y="280459"/>
            <a:ext cx="7117041" cy="627321"/>
          </a:xfrm>
        </p:spPr>
        <p:txBody>
          <a:bodyPr/>
          <a:lstStyle/>
          <a:p>
            <a:r>
              <a:rPr lang="en-US" sz="3200" dirty="0" smtClean="0">
                <a:latin typeface="Bookman Old Style" panose="02050604050505020204" pitchFamily="18" charset="0"/>
              </a:rPr>
              <a:t>Proposed </a:t>
            </a:r>
            <a:r>
              <a:rPr lang="en-US" sz="3200" dirty="0">
                <a:latin typeface="Bookman Old Style" panose="02050604050505020204" pitchFamily="18" charset="0"/>
              </a:rPr>
              <a:t>Method </a:t>
            </a:r>
            <a:r>
              <a:rPr lang="en-US" sz="3000" dirty="0">
                <a:latin typeface="Bookman Old Style" panose="02050604050505020204" pitchFamily="18" charset="0"/>
              </a:rPr>
              <a:t>Illustration</a:t>
            </a: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a:xfrm>
            <a:off x="3124200" y="4767264"/>
            <a:ext cx="3342384" cy="273900"/>
          </a:xfrm>
        </p:spPr>
        <p:txBody>
          <a:bodyPr/>
          <a:lstStyle/>
          <a:p>
            <a:r>
              <a:rPr lang="en-US" dirty="0" smtClean="0"/>
              <a:t>Department of Computer Science and Engineering</a:t>
            </a:r>
            <a:endParaRPr lang="en-US" dirty="0"/>
          </a:p>
        </p:txBody>
      </p:sp>
      <p:sp>
        <p:nvSpPr>
          <p:cNvPr id="7" name="Rectangle 6"/>
          <p:cNvSpPr/>
          <p:nvPr/>
        </p:nvSpPr>
        <p:spPr>
          <a:xfrm>
            <a:off x="502959" y="-1007714"/>
            <a:ext cx="7660857" cy="261610"/>
          </a:xfrm>
          <a:prstGeom prst="rect">
            <a:avLst/>
          </a:prstGeom>
        </p:spPr>
        <p:txBody>
          <a:bodyPr wrap="square">
            <a:spAutoFit/>
          </a:bodyPr>
          <a:lstStyle/>
          <a:p>
            <a:endParaRPr lang="en-GB" sz="1100" dirty="0">
              <a:solidFill>
                <a:schemeClr val="tx1">
                  <a:lumMod val="95000"/>
                  <a:lumOff val="5000"/>
                </a:schemeClr>
              </a:solidFill>
              <a:latin typeface="Bookman Old Style" panose="02050604050505020204" pitchFamily="18" charset="0"/>
            </a:endParaRPr>
          </a:p>
        </p:txBody>
      </p:sp>
      <p:sp>
        <p:nvSpPr>
          <p:cNvPr id="9" name="Rectangle 8"/>
          <p:cNvSpPr/>
          <p:nvPr/>
        </p:nvSpPr>
        <p:spPr>
          <a:xfrm>
            <a:off x="658098" y="1005021"/>
            <a:ext cx="7505717" cy="3762243"/>
          </a:xfrm>
          <a:prstGeom prst="rect">
            <a:avLst/>
          </a:prstGeom>
        </p:spPr>
        <p:txBody>
          <a:bodyPr wrap="square">
            <a:spAutoFit/>
          </a:bodyPr>
          <a:lstStyle/>
          <a:p>
            <a:r>
              <a:rPr lang="en-GB" sz="1200" b="1" dirty="0"/>
              <a:t>Define Objectives and Stakeholders</a:t>
            </a:r>
            <a:r>
              <a:rPr lang="en-GB" sz="1200" b="1" dirty="0" smtClean="0"/>
              <a:t>:</a:t>
            </a:r>
            <a:endParaRPr lang="en-GB" sz="1200" b="1" dirty="0"/>
          </a:p>
          <a:p>
            <a:r>
              <a:rPr lang="en-GB" sz="1200" dirty="0"/>
              <a:t>Identify goals and key stakeholders for the admin dashboard</a:t>
            </a:r>
            <a:r>
              <a:rPr lang="en-GB" sz="1200" dirty="0" smtClean="0"/>
              <a:t>.</a:t>
            </a:r>
          </a:p>
          <a:p>
            <a:endParaRPr lang="en-GB" sz="1200" dirty="0"/>
          </a:p>
          <a:p>
            <a:r>
              <a:rPr lang="en-GB" sz="1200" b="1" dirty="0"/>
              <a:t>Data Collection and Integration</a:t>
            </a:r>
            <a:r>
              <a:rPr lang="en-GB" sz="1200" b="1" dirty="0" smtClean="0"/>
              <a:t>:</a:t>
            </a:r>
            <a:endParaRPr lang="en-GB" sz="1200" b="1" dirty="0"/>
          </a:p>
          <a:p>
            <a:r>
              <a:rPr lang="en-GB" sz="1200" dirty="0"/>
              <a:t>Gather and integrate relevant data sources for analysis</a:t>
            </a:r>
            <a:r>
              <a:rPr lang="en-GB" sz="1200" dirty="0" smtClean="0"/>
              <a:t>.</a:t>
            </a:r>
          </a:p>
          <a:p>
            <a:endParaRPr lang="en-GB" sz="1200" dirty="0"/>
          </a:p>
          <a:p>
            <a:r>
              <a:rPr lang="en-GB" sz="1200" b="1" dirty="0"/>
              <a:t>Dashboard Design and Development</a:t>
            </a:r>
            <a:r>
              <a:rPr lang="en-GB" sz="1200" b="1" dirty="0" smtClean="0"/>
              <a:t>:</a:t>
            </a:r>
            <a:endParaRPr lang="en-GB" sz="1200" b="1" dirty="0"/>
          </a:p>
          <a:p>
            <a:r>
              <a:rPr lang="en-GB" sz="1200" dirty="0"/>
              <a:t>Design and develop the dashboard layout, incorporating interactive features</a:t>
            </a:r>
            <a:r>
              <a:rPr lang="en-GB" sz="1200" dirty="0" smtClean="0"/>
              <a:t>.</a:t>
            </a:r>
          </a:p>
          <a:p>
            <a:endParaRPr lang="en-GB" sz="1200" dirty="0"/>
          </a:p>
          <a:p>
            <a:r>
              <a:rPr lang="en-GB" sz="1200" b="1" dirty="0"/>
              <a:t>Iterative Testing and Feedback</a:t>
            </a:r>
            <a:r>
              <a:rPr lang="en-GB" sz="1200" b="1" dirty="0" smtClean="0"/>
              <a:t>:</a:t>
            </a:r>
            <a:endParaRPr lang="en-GB" sz="1200" b="1" dirty="0"/>
          </a:p>
          <a:p>
            <a:r>
              <a:rPr lang="en-GB" sz="1200" dirty="0"/>
              <a:t>Create prototypes, gather feedback, and iterate on design</a:t>
            </a:r>
            <a:r>
              <a:rPr lang="en-GB" sz="1200" dirty="0" smtClean="0"/>
              <a:t>.</a:t>
            </a:r>
          </a:p>
          <a:p>
            <a:endParaRPr lang="en-GB" sz="1200" dirty="0"/>
          </a:p>
          <a:p>
            <a:r>
              <a:rPr lang="en-GB" sz="1200" b="1" dirty="0"/>
              <a:t>Implementation and Training</a:t>
            </a:r>
            <a:r>
              <a:rPr lang="en-GB" sz="1200" b="1" dirty="0" smtClean="0"/>
              <a:t>:</a:t>
            </a:r>
            <a:endParaRPr lang="en-GB" sz="1200" b="1" dirty="0"/>
          </a:p>
          <a:p>
            <a:r>
              <a:rPr lang="en-GB" sz="1200" dirty="0"/>
              <a:t>Develop and deploy the dashboard, providing training and documentation for users</a:t>
            </a:r>
            <a:r>
              <a:rPr lang="en-GB" sz="1200" dirty="0" smtClean="0"/>
              <a:t>.</a:t>
            </a:r>
          </a:p>
          <a:p>
            <a:endParaRPr lang="en-GB" sz="1200" dirty="0"/>
          </a:p>
          <a:p>
            <a:r>
              <a:rPr lang="en-GB" sz="1200" b="1" dirty="0"/>
              <a:t>Monitor and Maintain</a:t>
            </a:r>
            <a:r>
              <a:rPr lang="en-GB" sz="1200" b="1" dirty="0" smtClean="0"/>
              <a:t>:</a:t>
            </a:r>
            <a:endParaRPr lang="en-GB" sz="1200" b="1" dirty="0"/>
          </a:p>
          <a:p>
            <a:r>
              <a:rPr lang="en-GB" sz="1200" dirty="0"/>
              <a:t>Monitor dashboard performance and user feedback, making updates as necessary</a:t>
            </a:r>
            <a:r>
              <a:rPr lang="en-GB" sz="1200" dirty="0" smtClean="0"/>
              <a:t>.</a:t>
            </a:r>
          </a:p>
          <a:p>
            <a:endParaRPr lang="en-GB" sz="1200" dirty="0"/>
          </a:p>
          <a:p>
            <a:r>
              <a:rPr lang="en-GB" sz="1200" dirty="0"/>
              <a:t>By following these steps, you can efficiently create an admin dashboard that meets the needs of administrators and supports data-driven decision-making.</a:t>
            </a:r>
            <a:endParaRPr lang="en-IN" sz="1200" dirty="0"/>
          </a:p>
        </p:txBody>
      </p:sp>
      <p:pic>
        <p:nvPicPr>
          <p:cNvPr id="12" name="Picture 11"/>
          <p:cNvPicPr>
            <a:picLocks noChangeAspect="1"/>
          </p:cNvPicPr>
          <p:nvPr/>
        </p:nvPicPr>
        <p:blipFill>
          <a:blip r:embed="rId3"/>
          <a:stretch>
            <a:fillRect/>
          </a:stretch>
        </p:blipFill>
        <p:spPr>
          <a:xfrm>
            <a:off x="6520765" y="1131275"/>
            <a:ext cx="2198470" cy="2391579"/>
          </a:xfrm>
          <a:prstGeom prst="rect">
            <a:avLst/>
          </a:prstGeom>
        </p:spPr>
      </p:pic>
    </p:spTree>
    <p:extLst>
      <p:ext uri="{BB962C8B-B14F-4D97-AF65-F5344CB8AC3E}">
        <p14:creationId xmlns:p14="http://schemas.microsoft.com/office/powerpoint/2010/main" val="286441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03777" y="330472"/>
            <a:ext cx="6117431" cy="627321"/>
          </a:xfrm>
        </p:spPr>
        <p:txBody>
          <a:bodyPr/>
          <a:lstStyle/>
          <a:p>
            <a:r>
              <a:rPr lang="en-US" sz="3600" dirty="0" smtClean="0"/>
              <a:t>Experiment Environment </a:t>
            </a:r>
            <a:endParaRPr lang="en-US" sz="3600" dirty="0"/>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sp>
        <p:nvSpPr>
          <p:cNvPr id="3" name="Rectangle 2"/>
          <p:cNvSpPr/>
          <p:nvPr/>
        </p:nvSpPr>
        <p:spPr>
          <a:xfrm>
            <a:off x="1381466" y="1654510"/>
            <a:ext cx="5562052" cy="2031325"/>
          </a:xfrm>
          <a:prstGeom prst="rect">
            <a:avLst/>
          </a:prstGeom>
        </p:spPr>
        <p:txBody>
          <a:bodyPr wrap="square">
            <a:spAutoFit/>
          </a:bodyPr>
          <a:lstStyle/>
          <a:p>
            <a:r>
              <a:rPr lang="en-US" b="1" dirty="0">
                <a:solidFill>
                  <a:schemeClr val="tx1"/>
                </a:solidFill>
                <a:latin typeface="Bookman Old Style" panose="02050604050505020204" pitchFamily="18" charset="0"/>
              </a:rPr>
              <a:t>Programming Language: 	</a:t>
            </a:r>
            <a:r>
              <a:rPr lang="en-US" dirty="0">
                <a:solidFill>
                  <a:schemeClr val="tx1"/>
                </a:solidFill>
                <a:latin typeface="Bookman Old Style" panose="02050604050505020204" pitchFamily="18" charset="0"/>
              </a:rPr>
              <a:t>Html, CSS, </a:t>
            </a:r>
            <a:r>
              <a:rPr lang="en-US" dirty="0" err="1">
                <a:solidFill>
                  <a:schemeClr val="tx1"/>
                </a:solidFill>
                <a:latin typeface="Bookman Old Style" panose="02050604050505020204" pitchFamily="18" charset="0"/>
              </a:rPr>
              <a:t>Javascript</a:t>
            </a:r>
            <a:r>
              <a:rPr lang="en-US" dirty="0">
                <a:solidFill>
                  <a:schemeClr val="tx1"/>
                </a:solidFill>
                <a:latin typeface="Bookman Old Style" panose="02050604050505020204" pitchFamily="18" charset="0"/>
              </a:rPr>
              <a:t> (MERN)</a:t>
            </a:r>
          </a:p>
          <a:p>
            <a:r>
              <a:rPr lang="en-US" b="1" dirty="0">
                <a:solidFill>
                  <a:schemeClr val="tx1"/>
                </a:solidFill>
                <a:latin typeface="Bookman Old Style" panose="02050604050505020204" pitchFamily="18" charset="0"/>
              </a:rPr>
              <a:t>Working Environment: 	</a:t>
            </a:r>
            <a:r>
              <a:rPr lang="en-US" dirty="0">
                <a:solidFill>
                  <a:schemeClr val="tx1"/>
                </a:solidFill>
                <a:latin typeface="Bookman Old Style" panose="02050604050505020204" pitchFamily="18" charset="0"/>
              </a:rPr>
              <a:t>VSCODE</a:t>
            </a:r>
          </a:p>
          <a:p>
            <a:r>
              <a:rPr lang="en-US" b="1" dirty="0">
                <a:solidFill>
                  <a:schemeClr val="tx1"/>
                </a:solidFill>
                <a:latin typeface="Bookman Old Style" panose="02050604050505020204" pitchFamily="18" charset="0"/>
              </a:rPr>
              <a:t>Node Version:		</a:t>
            </a:r>
            <a:r>
              <a:rPr lang="en-US" dirty="0">
                <a:solidFill>
                  <a:schemeClr val="tx1"/>
                </a:solidFill>
                <a:latin typeface="Bookman Old Style" panose="02050604050505020204" pitchFamily="18" charset="0"/>
              </a:rPr>
              <a:t>21.6.1</a:t>
            </a:r>
          </a:p>
          <a:p>
            <a:r>
              <a:rPr lang="en-US" b="1" dirty="0">
                <a:solidFill>
                  <a:schemeClr val="tx1"/>
                </a:solidFill>
                <a:latin typeface="Bookman Old Style" panose="02050604050505020204" pitchFamily="18" charset="0"/>
              </a:rPr>
              <a:t>MongoDB Version:		</a:t>
            </a:r>
            <a:r>
              <a:rPr lang="en-IN" dirty="0">
                <a:solidFill>
                  <a:schemeClr val="tx1"/>
                </a:solidFill>
                <a:latin typeface="Bookman Old Style" panose="02050604050505020204" pitchFamily="18" charset="0"/>
              </a:rPr>
              <a:t>MongoDB 7.0</a:t>
            </a:r>
          </a:p>
          <a:p>
            <a:r>
              <a:rPr lang="en-IN" b="1" dirty="0" err="1">
                <a:solidFill>
                  <a:schemeClr val="tx1"/>
                </a:solidFill>
                <a:latin typeface="Bookman Old Style" panose="02050604050505020204" pitchFamily="18" charset="0"/>
              </a:rPr>
              <a:t>ReactJS</a:t>
            </a:r>
            <a:r>
              <a:rPr lang="en-IN" b="1" dirty="0">
                <a:solidFill>
                  <a:schemeClr val="tx1"/>
                </a:solidFill>
                <a:latin typeface="Bookman Old Style" panose="02050604050505020204" pitchFamily="18" charset="0"/>
              </a:rPr>
              <a:t> Version:</a:t>
            </a:r>
            <a:r>
              <a:rPr lang="en-IN" dirty="0">
                <a:solidFill>
                  <a:schemeClr val="tx1"/>
                </a:solidFill>
                <a:latin typeface="Bookman Old Style" panose="02050604050505020204" pitchFamily="18" charset="0"/>
              </a:rPr>
              <a:t>		18.1.0</a:t>
            </a:r>
          </a:p>
          <a:p>
            <a:r>
              <a:rPr lang="en-IN" b="1" dirty="0">
                <a:solidFill>
                  <a:schemeClr val="tx1"/>
                </a:solidFill>
                <a:latin typeface="Bookman Old Style" panose="02050604050505020204" pitchFamily="18" charset="0"/>
              </a:rPr>
              <a:t>Express Version</a:t>
            </a:r>
            <a:r>
              <a:rPr lang="en-IN" dirty="0">
                <a:solidFill>
                  <a:schemeClr val="tx1"/>
                </a:solidFill>
                <a:latin typeface="Bookman Old Style" panose="02050604050505020204" pitchFamily="18" charset="0"/>
              </a:rPr>
              <a:t>		4.18.2</a:t>
            </a:r>
          </a:p>
          <a:p>
            <a:r>
              <a:rPr lang="en-IN" b="1" dirty="0">
                <a:solidFill>
                  <a:schemeClr val="tx1"/>
                </a:solidFill>
                <a:latin typeface="Bookman Old Style" panose="02050604050505020204" pitchFamily="18" charset="0"/>
              </a:rPr>
              <a:t>Packages:	</a:t>
            </a:r>
            <a:r>
              <a:rPr lang="en-IN" dirty="0">
                <a:solidFill>
                  <a:schemeClr val="tx1"/>
                </a:solidFill>
                <a:latin typeface="Bookman Old Style" panose="02050604050505020204" pitchFamily="18" charset="0"/>
              </a:rPr>
              <a:t>	</a:t>
            </a:r>
            <a:r>
              <a:rPr lang="en-IN" dirty="0" smtClean="0">
                <a:solidFill>
                  <a:schemeClr val="tx1"/>
                </a:solidFill>
                <a:latin typeface="Bookman Old Style" panose="02050604050505020204" pitchFamily="18" charset="0"/>
              </a:rPr>
              <a:t>                </a:t>
            </a:r>
            <a:r>
              <a:rPr lang="en-IN" dirty="0" err="1" smtClean="0">
                <a:solidFill>
                  <a:schemeClr val="tx1"/>
                </a:solidFill>
                <a:latin typeface="Bookman Old Style" panose="02050604050505020204" pitchFamily="18" charset="0"/>
              </a:rPr>
              <a:t>npm</a:t>
            </a:r>
            <a:r>
              <a:rPr lang="en-IN" dirty="0">
                <a:solidFill>
                  <a:schemeClr val="tx1"/>
                </a:solidFill>
                <a:latin typeface="Bookman Old Style" panose="02050604050505020204" pitchFamily="18" charset="0"/>
              </a:rPr>
              <a:t>, yarn</a:t>
            </a:r>
          </a:p>
          <a:p>
            <a:r>
              <a:rPr lang="en-IN" b="1" dirty="0">
                <a:solidFill>
                  <a:schemeClr val="tx1"/>
                </a:solidFill>
                <a:latin typeface="Bookman Old Style" panose="02050604050505020204" pitchFamily="18" charset="0"/>
              </a:rPr>
              <a:t>Libraries	</a:t>
            </a:r>
            <a:r>
              <a:rPr lang="en-IN" dirty="0">
                <a:solidFill>
                  <a:schemeClr val="tx1"/>
                </a:solidFill>
                <a:latin typeface="Bookman Old Style" panose="02050604050505020204" pitchFamily="18" charset="0"/>
              </a:rPr>
              <a:t>		React, JQuery</a:t>
            </a:r>
            <a:endParaRPr lang="en-IN"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282715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 name="Title 1"/>
          <p:cNvSpPr>
            <a:spLocks noGrp="1"/>
          </p:cNvSpPr>
          <p:nvPr>
            <p:ph type="title"/>
          </p:nvPr>
        </p:nvSpPr>
        <p:spPr>
          <a:xfrm>
            <a:off x="972035" y="147949"/>
            <a:ext cx="6117431" cy="627321"/>
          </a:xfrm>
        </p:spPr>
        <p:txBody>
          <a:bodyPr/>
          <a:lstStyle/>
          <a:p>
            <a:r>
              <a:rPr lang="en-US" sz="3600" dirty="0" smtClean="0"/>
              <a:t>Experiment Screen shorts </a:t>
            </a:r>
            <a:endParaRPr lang="en-US" sz="3600" dirty="0"/>
          </a:p>
        </p:txBody>
      </p:sp>
      <p:pic>
        <p:nvPicPr>
          <p:cNvPr id="3" name="Picture 2"/>
          <p:cNvPicPr>
            <a:picLocks noChangeAspect="1"/>
          </p:cNvPicPr>
          <p:nvPr/>
        </p:nvPicPr>
        <p:blipFill>
          <a:blip r:embed="rId3"/>
          <a:stretch>
            <a:fillRect/>
          </a:stretch>
        </p:blipFill>
        <p:spPr>
          <a:xfrm>
            <a:off x="565151" y="939579"/>
            <a:ext cx="3206750" cy="3499071"/>
          </a:xfrm>
          <a:prstGeom prst="rect">
            <a:avLst/>
          </a:prstGeom>
        </p:spPr>
      </p:pic>
      <p:pic>
        <p:nvPicPr>
          <p:cNvPr id="4" name="Picture 3"/>
          <p:cNvPicPr>
            <a:picLocks noChangeAspect="1"/>
          </p:cNvPicPr>
          <p:nvPr/>
        </p:nvPicPr>
        <p:blipFill>
          <a:blip r:embed="rId4"/>
          <a:stretch>
            <a:fillRect/>
          </a:stretch>
        </p:blipFill>
        <p:spPr>
          <a:xfrm>
            <a:off x="4413251" y="939578"/>
            <a:ext cx="3555999" cy="3499071"/>
          </a:xfrm>
          <a:prstGeom prst="rect">
            <a:avLst/>
          </a:prstGeom>
        </p:spPr>
      </p:pic>
    </p:spTree>
    <p:extLst>
      <p:ext uri="{BB962C8B-B14F-4D97-AF65-F5344CB8AC3E}">
        <p14:creationId xmlns:p14="http://schemas.microsoft.com/office/powerpoint/2010/main" val="4293442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838200" y="956709"/>
            <a:ext cx="3384550" cy="3507341"/>
          </a:xfrm>
          <a:prstGeom prst="rect">
            <a:avLst/>
          </a:prstGeom>
        </p:spPr>
      </p:pic>
      <p:sp>
        <p:nvSpPr>
          <p:cNvPr id="11" name="Rectangle 10"/>
          <p:cNvSpPr/>
          <p:nvPr/>
        </p:nvSpPr>
        <p:spPr>
          <a:xfrm>
            <a:off x="1824690" y="220762"/>
            <a:ext cx="5350810" cy="584775"/>
          </a:xfrm>
          <a:prstGeom prst="rect">
            <a:avLst/>
          </a:prstGeom>
        </p:spPr>
        <p:txBody>
          <a:bodyPr wrap="square">
            <a:spAutoFit/>
          </a:bodyPr>
          <a:lstStyle/>
          <a:p>
            <a:r>
              <a:rPr lang="en-US" sz="3200" dirty="0"/>
              <a:t>Experiment Screen shorts </a:t>
            </a:r>
            <a:endParaRPr lang="en-IN" sz="3200" dirty="0"/>
          </a:p>
        </p:txBody>
      </p:sp>
      <p:pic>
        <p:nvPicPr>
          <p:cNvPr id="12" name="Picture 11"/>
          <p:cNvPicPr>
            <a:picLocks noChangeAspect="1"/>
          </p:cNvPicPr>
          <p:nvPr/>
        </p:nvPicPr>
        <p:blipFill>
          <a:blip r:embed="rId3"/>
          <a:stretch>
            <a:fillRect/>
          </a:stretch>
        </p:blipFill>
        <p:spPr>
          <a:xfrm>
            <a:off x="4500094" y="956709"/>
            <a:ext cx="3405655" cy="3507341"/>
          </a:xfrm>
          <a:prstGeom prst="rect">
            <a:avLst/>
          </a:prstGeom>
        </p:spPr>
      </p:pic>
    </p:spTree>
    <p:extLst>
      <p:ext uri="{BB962C8B-B14F-4D97-AF65-F5344CB8AC3E}">
        <p14:creationId xmlns:p14="http://schemas.microsoft.com/office/powerpoint/2010/main" val="126375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977328" y="143972"/>
            <a:ext cx="6117431" cy="627321"/>
          </a:xfrm>
        </p:spPr>
        <p:txBody>
          <a:bodyPr/>
          <a:lstStyle/>
          <a:p>
            <a:r>
              <a:rPr lang="en-US" sz="3600" dirty="0" smtClean="0"/>
              <a:t>Experiment Results </a:t>
            </a:r>
            <a:endParaRPr lang="en-US" sz="3600" dirty="0"/>
          </a:p>
        </p:txBody>
      </p:sp>
      <p:pic>
        <p:nvPicPr>
          <p:cNvPr id="10" name="Picture 9"/>
          <p:cNvPicPr>
            <a:picLocks noChangeAspect="1"/>
          </p:cNvPicPr>
          <p:nvPr/>
        </p:nvPicPr>
        <p:blipFill>
          <a:blip r:embed="rId3"/>
          <a:stretch>
            <a:fillRect/>
          </a:stretch>
        </p:blipFill>
        <p:spPr>
          <a:xfrm>
            <a:off x="482600" y="953785"/>
            <a:ext cx="3886101" cy="1852915"/>
          </a:xfrm>
          <a:prstGeom prst="rect">
            <a:avLst/>
          </a:prstGeom>
        </p:spPr>
      </p:pic>
      <p:pic>
        <p:nvPicPr>
          <p:cNvPr id="12" name="Picture 11"/>
          <p:cNvPicPr>
            <a:picLocks noChangeAspect="1"/>
          </p:cNvPicPr>
          <p:nvPr/>
        </p:nvPicPr>
        <p:blipFill>
          <a:blip r:embed="rId4"/>
          <a:stretch>
            <a:fillRect/>
          </a:stretch>
        </p:blipFill>
        <p:spPr>
          <a:xfrm>
            <a:off x="3810000" y="2911564"/>
            <a:ext cx="3917950" cy="1769199"/>
          </a:xfrm>
          <a:prstGeom prst="rect">
            <a:avLst/>
          </a:prstGeom>
        </p:spPr>
      </p:pic>
    </p:spTree>
    <p:extLst>
      <p:ext uri="{BB962C8B-B14F-4D97-AF65-F5344CB8AC3E}">
        <p14:creationId xmlns:p14="http://schemas.microsoft.com/office/powerpoint/2010/main" val="991037418"/>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3017</TotalTime>
  <Words>940</Words>
  <Application>Microsoft Office PowerPoint</Application>
  <PresentationFormat>On-screen Show (16:9)</PresentationFormat>
  <Paragraphs>108</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Times New Roman</vt:lpstr>
      <vt:lpstr>Bookman Old Style</vt:lpstr>
      <vt:lpstr>Arial</vt:lpstr>
      <vt:lpstr>Trebuchet MS</vt:lpstr>
      <vt:lpstr>Noto Sans Symbols</vt:lpstr>
      <vt:lpstr>Calibri</vt:lpstr>
      <vt:lpstr>1_Office Theme</vt:lpstr>
      <vt:lpstr>Admin Dashboard Analysis</vt:lpstr>
      <vt:lpstr>Introduction</vt:lpstr>
      <vt:lpstr>Problem Statement</vt:lpstr>
      <vt:lpstr>Proposed Method</vt:lpstr>
      <vt:lpstr>Proposed Method Illustration</vt:lpstr>
      <vt:lpstr>Experiment Environment </vt:lpstr>
      <vt:lpstr>Experiment Screen shorts </vt:lpstr>
      <vt:lpstr>PowerPoint Presentation</vt:lpstr>
      <vt:lpstr>Experiment Results </vt:lpstr>
      <vt:lpstr>Experiment Results </vt:lpstr>
      <vt:lpstr>Experiment Results </vt:lpstr>
      <vt:lpstr>Findings</vt:lpstr>
      <vt:lpstr>Justification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Uday Kiran</cp:lastModifiedBy>
  <cp:revision>31</cp:revision>
  <dcterms:modified xsi:type="dcterms:W3CDTF">2024-03-26T17:52:37Z</dcterms:modified>
</cp:coreProperties>
</file>